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6" r:id="rId2"/>
    <p:sldId id="262" r:id="rId3"/>
    <p:sldId id="307" r:id="rId4"/>
    <p:sldId id="258" r:id="rId5"/>
    <p:sldId id="308" r:id="rId6"/>
    <p:sldId id="309" r:id="rId7"/>
    <p:sldId id="267" r:id="rId8"/>
    <p:sldId id="270" r:id="rId9"/>
    <p:sldId id="312" r:id="rId10"/>
    <p:sldId id="31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4" autoAdjust="0"/>
    <p:restoredTop sz="87368" autoAdjust="0"/>
  </p:normalViewPr>
  <p:slideViewPr>
    <p:cSldViewPr>
      <p:cViewPr>
        <p:scale>
          <a:sx n="50" d="100"/>
          <a:sy n="50" d="100"/>
        </p:scale>
        <p:origin x="-1248" y="-88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7EC3-CD50-4DA5-B722-330229C0073D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12E5A-FBEB-4329-9E4A-5F20B492F5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35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E0011-04E0-4F3F-BFCE-633C944A425A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2AD7-BD31-48B9-8C8A-7D4EAE7F64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3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a photo album.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(2/25/14 16:45) -----</a:t>
            </a:r>
          </a:p>
          <a:p>
            <a:r>
              <a:rPr lang="en-US" dirty="0"/>
              <a:t>Who should be on board?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Master 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Landscape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3/2/14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Snap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short caption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Sli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3/2/14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 Mixed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>
              <a:buNone/>
              <a:defRPr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subtext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olored Caption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Title and Large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caption text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3/2/14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: 3 Landscape with 2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-Up: 2 Landscape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apti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olored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ic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3/2/14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3/2/14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rai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 smtClean="0"/>
              <a:t>Drag picture to placeholder or click icon to add</a:t>
            </a:r>
            <a:endParaRPr lang="en-US" i="0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3/2/14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Drag picture to placeholder or click icon to add</a:t>
            </a:r>
            <a:endParaRPr lang="en-US" i="0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>
              <a:defRPr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dirty="0" smtClean="0"/>
              <a:t>Drag picture to placeholder or click icon to add</a:t>
            </a:r>
            <a:endParaRPr lang="en-US" sz="2000" dirty="0"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dirty="0" smtClean="0"/>
              <a:t>Drag picture to placeholder or click icon to add</a:t>
            </a:r>
            <a:endParaRPr lang="en-US" sz="2000" dirty="0"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dirty="0" smtClean="0"/>
              <a:t>Drag picture to placeholder or click icon to add</a:t>
            </a:r>
            <a:endParaRPr lang="en-US" sz="2000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Transparen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sz="28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 with Title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3/2/14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Portrait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rPr lang="en-US" smtClean="0"/>
              <a:t>3/2/14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950957" y="1191150"/>
            <a:ext cx="4937760" cy="2161650"/>
          </a:xfrm>
        </p:spPr>
        <p:txBody>
          <a:bodyPr>
            <a:normAutofit fontScale="92500"/>
          </a:bodyPr>
          <a:lstStyle/>
          <a:p>
            <a:endParaRPr lang="en-US" sz="1100" dirty="0" smtClean="0">
              <a:solidFill>
                <a:srgbClr val="FC7500"/>
              </a:solidFill>
            </a:endParaRPr>
          </a:p>
          <a:p>
            <a:r>
              <a:rPr lang="en-US" dirty="0" smtClean="0">
                <a:solidFill>
                  <a:srgbClr val="FC7500"/>
                </a:solidFill>
              </a:rPr>
              <a:t>The Global Business Academy</a:t>
            </a:r>
          </a:p>
          <a:p>
            <a:r>
              <a:rPr lang="en-US" b="0" dirty="0" smtClean="0"/>
              <a:t>A Lighthouse Academy</a:t>
            </a:r>
          </a:p>
          <a:p>
            <a:r>
              <a:rPr lang="en-US" b="0" dirty="0"/>
              <a:t>i</a:t>
            </a:r>
            <a:r>
              <a:rPr lang="en-US" b="0" dirty="0" smtClean="0"/>
              <a:t>n Santa Ana</a:t>
            </a:r>
            <a:endParaRPr lang="en-US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0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 what ways can you strengthen your own academy advisory board using the resources in your community? </a:t>
            </a:r>
          </a:p>
          <a:p>
            <a:r>
              <a:rPr lang="en-US" sz="3600" dirty="0" smtClean="0"/>
              <a:t>Create </a:t>
            </a:r>
            <a:r>
              <a:rPr lang="en-US" sz="3600" smtClean="0"/>
              <a:t>your Action Plan now!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4800"/>
            <a:ext cx="6248400" cy="3482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1540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Global Business </a:t>
            </a:r>
            <a:r>
              <a:rPr lang="en-US" dirty="0" smtClean="0"/>
              <a:t>Academy Professional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Partners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Introducing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0130524_10214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8" t="18518" r="4412" b="11765"/>
          <a:stretch/>
        </p:blipFill>
        <p:spPr>
          <a:xfrm>
            <a:off x="5619922" y="533400"/>
            <a:ext cx="214003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20130524_08542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5" t="11983" r="38889" b="25490"/>
          <a:stretch/>
        </p:blipFill>
        <p:spPr>
          <a:xfrm>
            <a:off x="304800" y="533400"/>
            <a:ext cx="2081562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20130524_101939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21186" r="17810"/>
          <a:stretch/>
        </p:blipFill>
        <p:spPr>
          <a:xfrm>
            <a:off x="3048000" y="609600"/>
            <a:ext cx="20574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 descr="dream-high-12-14-12-42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2032993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52475" y="5562600"/>
            <a:ext cx="7553325" cy="1143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Academy  Advisory Board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made up of adults that support the project.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556650"/>
            <a:ext cx="7439025" cy="38100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chemeClr val="bg1"/>
                </a:solidFill>
              </a:rPr>
              <a:t>Who Should Be on the Board?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30784" r="13921"/>
          <a:stretch/>
        </p:blipFill>
        <p:spPr>
          <a:xfrm>
            <a:off x="6248400" y="2057400"/>
            <a:ext cx="19812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17973" r="11438" b="28976"/>
          <a:stretch/>
        </p:blipFill>
        <p:spPr>
          <a:xfrm>
            <a:off x="3429001" y="1981200"/>
            <a:ext cx="2133599" cy="3194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803424" y="2064816"/>
            <a:ext cx="7443216" cy="384048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Partners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522" y="4854033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Business Partners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31741" y="4861467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Teachers-ROP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1105" y="4847132"/>
            <a:ext cx="1993392" cy="292388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Administrators/Counselor</a:t>
            </a:r>
            <a:endParaRPr lang="en-US" sz="1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30524_10222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9" t="-1" r="18301" b="33551"/>
          <a:stretch/>
        </p:blipFill>
        <p:spPr>
          <a:xfrm>
            <a:off x="3048000" y="533400"/>
            <a:ext cx="1988446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20130524_102410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8" t="19826" r="12092" b="23747"/>
          <a:stretch/>
        </p:blipFill>
        <p:spPr>
          <a:xfrm>
            <a:off x="304801" y="533400"/>
            <a:ext cx="1905000" cy="2990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20130524_085416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3" t="28540" r="40687" b="15033"/>
          <a:stretch/>
        </p:blipFill>
        <p:spPr>
          <a:xfrm>
            <a:off x="5791200" y="533401"/>
            <a:ext cx="2008095" cy="315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762000" y="5486400"/>
            <a:ext cx="7391400" cy="119545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en-US" sz="2400" b="1" dirty="0" smtClean="0">
                <a:solidFill>
                  <a:srgbClr val="FC7500"/>
                </a:solidFill>
              </a:rPr>
              <a:t>Valley High School </a:t>
            </a:r>
            <a:r>
              <a:rPr lang="en-US" sz="2400" dirty="0" smtClean="0">
                <a:solidFill>
                  <a:srgbClr val="000000"/>
                </a:solidFill>
              </a:rPr>
              <a:t>is linked to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/>
              <a:t>High School, Inc., a charter between the SAUSD and the Santa Ana Chamber of Commerce.   </a:t>
            </a:r>
            <a:r>
              <a:rPr lang="en-US" sz="2400" dirty="0"/>
              <a:t>U</a:t>
            </a:r>
            <a:r>
              <a:rPr lang="en-US" sz="2400" dirty="0" smtClean="0"/>
              <a:t>se your community’s local and personal strengths.  What groups are in your community? Who is in your personal network? 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95275" y="549932"/>
            <a:ext cx="7443216" cy="38100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chemeClr val="bg1"/>
                </a:solidFill>
              </a:rPr>
              <a:t>Soliciting Interest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47255"/>
          <a:stretch/>
        </p:blipFill>
        <p:spPr>
          <a:xfrm>
            <a:off x="6248400" y="2057400"/>
            <a:ext cx="19812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45425" t="7736" r="35948" b="12868"/>
          <a:stretch/>
        </p:blipFill>
        <p:spPr>
          <a:xfrm>
            <a:off x="838200" y="2057400"/>
            <a:ext cx="1905000" cy="3148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27479" r="27479"/>
          <a:stretch/>
        </p:blipFill>
        <p:spPr>
          <a:xfrm>
            <a:off x="3505200" y="2057400"/>
            <a:ext cx="2002118" cy="318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787520" y="2081050"/>
            <a:ext cx="7443216" cy="38100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chemeClr val="bg1"/>
                </a:solidFill>
              </a:rPr>
              <a:t>Professional Groups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9742" y="4877387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Chamber of Commerce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5200" y="4724400"/>
            <a:ext cx="1993392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Professional Associations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2045" y="4877387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Community Orgs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0475" y="240475"/>
            <a:ext cx="8686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143000"/>
            <a:ext cx="46482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Partner visitation </a:t>
            </a:r>
            <a:r>
              <a:rPr lang="en-US" sz="2400" dirty="0"/>
              <a:t>s</a:t>
            </a:r>
            <a:r>
              <a:rPr lang="en-US" sz="2400" dirty="0" smtClean="0"/>
              <a:t>chedule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Partner-initiated projects</a:t>
            </a:r>
          </a:p>
          <a:p>
            <a:pPr lvl="1"/>
            <a:r>
              <a:rPr lang="en-US" sz="2400" dirty="0" smtClean="0"/>
              <a:t>(Partners may need guidance on classroom protocols)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Partners are given </a:t>
            </a:r>
            <a:r>
              <a:rPr lang="en-US" sz="2400" dirty="0"/>
              <a:t>time to fully develop the </a:t>
            </a:r>
            <a:r>
              <a:rPr lang="en-US" sz="2400" dirty="0" smtClean="0"/>
              <a:t>project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Teacher</a:t>
            </a:r>
            <a:r>
              <a:rPr lang="en-US" sz="2400" dirty="0"/>
              <a:t> </a:t>
            </a:r>
            <a:r>
              <a:rPr lang="en-US" sz="2400" dirty="0" smtClean="0"/>
              <a:t>supports projects and classroom visitations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Partners lead selection and formation of student teams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Strong SLC model</a:t>
            </a:r>
            <a:r>
              <a:rPr lang="en-US" sz="2400" dirty="0"/>
              <a:t> </a:t>
            </a:r>
            <a:r>
              <a:rPr lang="en-US" sz="2400" dirty="0" smtClean="0"/>
              <a:t>provides weekly meetings with academy teachers who discuss the project as an agenda item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33400"/>
            <a:ext cx="6432176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	The Classroom </a:t>
            </a:r>
            <a:r>
              <a:rPr lang="en-US" sz="2400" b="1" dirty="0">
                <a:solidFill>
                  <a:schemeClr val="bg1"/>
                </a:solidFill>
              </a:rPr>
              <a:t>E</a:t>
            </a:r>
            <a:r>
              <a:rPr lang="en-US" sz="2400" b="1" dirty="0" smtClean="0">
                <a:solidFill>
                  <a:schemeClr val="bg1"/>
                </a:solidFill>
              </a:rPr>
              <a:t>xperience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524000"/>
            <a:ext cx="3463235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10000" y="228600"/>
            <a:ext cx="4343400" cy="64008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2400" b="1" dirty="0" smtClean="0">
                <a:solidFill>
                  <a:srgbClr val="FC7500"/>
                </a:solidFill>
              </a:rPr>
              <a:t>How Business Partners Think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Enjoy working with students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Student growth and acknowledgement keeps </a:t>
            </a:r>
            <a:r>
              <a:rPr lang="en-US" sz="2400" dirty="0" smtClean="0"/>
              <a:t>partners engaged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Partner-organized student </a:t>
            </a:r>
            <a:r>
              <a:rPr lang="en-US" sz="2400" dirty="0" smtClean="0">
                <a:solidFill>
                  <a:srgbClr val="000000"/>
                </a:solidFill>
              </a:rPr>
              <a:t>recognition events: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Partners share in student and academy success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Picnics, potlucks, End-of- </a:t>
            </a:r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dirty="0" smtClean="0">
                <a:solidFill>
                  <a:srgbClr val="000000"/>
                </a:solidFill>
              </a:rPr>
              <a:t>ear </a:t>
            </a:r>
            <a:r>
              <a:rPr lang="en-US" sz="2400" dirty="0">
                <a:solidFill>
                  <a:srgbClr val="000000"/>
                </a:solidFill>
              </a:rPr>
              <a:t>R</a:t>
            </a:r>
            <a:r>
              <a:rPr lang="en-US" sz="2400" dirty="0" smtClean="0">
                <a:solidFill>
                  <a:srgbClr val="000000"/>
                </a:solidFill>
              </a:rPr>
              <a:t>ecognition,  Open House, professional luncheons and mixers</a:t>
            </a:r>
          </a:p>
          <a:p>
            <a:pPr lvl="1"/>
            <a:r>
              <a:rPr lang="en-US" sz="2400" b="1" dirty="0" smtClean="0">
                <a:solidFill>
                  <a:srgbClr val="FC7500"/>
                </a:solidFill>
              </a:rPr>
              <a:t>Challenges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Professional Expectations vs. District Protocols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Student culture/expectations vs. industry expectations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500" t="4535" r="54450" b="12622"/>
          <a:stretch/>
        </p:blipFill>
        <p:spPr>
          <a:xfrm>
            <a:off x="228600" y="838200"/>
            <a:ext cx="3434200" cy="489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4191000" cy="58674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Partner Benefits to our Students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Soft skills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Interview coaching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Resume building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Internships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Job Opportunities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Adult mentor/model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Professional mentor in selected career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Job shadowing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Professional Networking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Career Panels</a:t>
            </a:r>
          </a:p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82" t="13848" r="55809"/>
          <a:stretch/>
        </p:blipFill>
        <p:spPr>
          <a:xfrm>
            <a:off x="5234461" y="457200"/>
            <a:ext cx="3909539" cy="5861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9390" y="152400"/>
            <a:ext cx="4343400" cy="6477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FC7500"/>
                </a:solidFill>
              </a:rPr>
              <a:t>Benefits for Partners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Network with local professionals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 potential interns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ROP partnerships (e.g., Workman’s Comp paid)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Joy of mentoring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Philanthropy/community service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stature: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Seen as a strong, trustworthy community member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Separates them from competition</a:t>
            </a:r>
          </a:p>
          <a:p>
            <a:pPr lvl="1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4052" t="13848" r="10131"/>
          <a:stretch/>
        </p:blipFill>
        <p:spPr>
          <a:xfrm>
            <a:off x="-1" y="457200"/>
            <a:ext cx="4619779" cy="586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10000" y="228600"/>
            <a:ext cx="4343400" cy="6400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400" b="1" dirty="0" smtClean="0">
                <a:solidFill>
                  <a:srgbClr val="FC7500"/>
                </a:solidFill>
              </a:rPr>
              <a:t>Academy Alumni as Professional Partners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Role models: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Successful professionals from the community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Transition from high school academy to university and career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Knowledge of the community: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hallenges </a:t>
            </a:r>
            <a:endParaRPr lang="en-US" sz="2400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</a:t>
            </a:r>
            <a:r>
              <a:rPr lang="en-US" sz="2400" dirty="0" smtClean="0">
                <a:solidFill>
                  <a:srgbClr val="000000"/>
                </a:solidFill>
              </a:rPr>
              <a:t>raditions</a:t>
            </a:r>
            <a:endParaRPr lang="en-US" sz="2400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Networking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Advisory board members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Commitment: life-long dedication to the academy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pic>
        <p:nvPicPr>
          <p:cNvPr id="3" name="Picture 2" descr="IMG_249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 r="9760"/>
          <a:stretch/>
        </p:blipFill>
        <p:spPr>
          <a:xfrm>
            <a:off x="381000" y="381000"/>
            <a:ext cx="309826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1597">
            <a:off x="158429" y="3928172"/>
            <a:ext cx="3529059" cy="22465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186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Photo Album.potx</Template>
  <TotalTime>0</TotalTime>
  <Words>413</Words>
  <Application>Microsoft Macintosh PowerPoint</Application>
  <PresentationFormat>On-screen Show (4:3)</PresentationFormat>
  <Paragraphs>82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Urban Photo Album</vt:lpstr>
      <vt:lpstr>PowerPoint Presentation</vt:lpstr>
      <vt:lpstr>Global Business Academy Professional Partners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2010-02-01T21:14:06Z</dcterms:created>
  <dcterms:modified xsi:type="dcterms:W3CDTF">2014-03-02T20:23:04Z</dcterms:modified>
</cp:coreProperties>
</file>